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00" r:id="rId1"/>
  </p:sldMasterIdLst>
  <p:notesMasterIdLst>
    <p:notesMasterId r:id="rId26"/>
  </p:notesMasterIdLst>
  <p:handoutMasterIdLst>
    <p:handoutMasterId r:id="rId27"/>
  </p:handoutMasterIdLst>
  <p:sldIdLst>
    <p:sldId id="603" r:id="rId2"/>
    <p:sldId id="610" r:id="rId3"/>
    <p:sldId id="611" r:id="rId4"/>
    <p:sldId id="612" r:id="rId5"/>
    <p:sldId id="613" r:id="rId6"/>
    <p:sldId id="596" r:id="rId7"/>
    <p:sldId id="595" r:id="rId8"/>
    <p:sldId id="266" r:id="rId9"/>
    <p:sldId id="598" r:id="rId10"/>
    <p:sldId id="597" r:id="rId11"/>
    <p:sldId id="602" r:id="rId12"/>
    <p:sldId id="605" r:id="rId13"/>
    <p:sldId id="604" r:id="rId14"/>
    <p:sldId id="606" r:id="rId15"/>
    <p:sldId id="607" r:id="rId16"/>
    <p:sldId id="620" r:id="rId17"/>
    <p:sldId id="609" r:id="rId18"/>
    <p:sldId id="608" r:id="rId19"/>
    <p:sldId id="616" r:id="rId20"/>
    <p:sldId id="615" r:id="rId21"/>
    <p:sldId id="614" r:id="rId22"/>
    <p:sldId id="617" r:id="rId23"/>
    <p:sldId id="618" r:id="rId24"/>
    <p:sldId id="619" r:id="rId25"/>
  </p:sldIdLst>
  <p:sldSz cx="9144000" cy="5719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424"/>
    <a:srgbClr val="CCFF33"/>
    <a:srgbClr val="CCCC00"/>
    <a:srgbClr val="CCECFF"/>
    <a:srgbClr val="1D41D5"/>
    <a:srgbClr val="FF6600"/>
    <a:srgbClr val="99CCFF"/>
    <a:srgbClr val="FF9900"/>
    <a:srgbClr val="008080"/>
    <a:srgbClr val="5F9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1" autoAdjust="0"/>
    <p:restoredTop sz="83997" autoAdjust="0"/>
  </p:normalViewPr>
  <p:slideViewPr>
    <p:cSldViewPr>
      <p:cViewPr varScale="1">
        <p:scale>
          <a:sx n="110" d="100"/>
          <a:sy n="110" d="100"/>
        </p:scale>
        <p:origin x="32" y="464"/>
      </p:cViewPr>
      <p:guideLst>
        <p:guide orient="horz" pos="17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84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  <a:t>2020/9/8</a:t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  <a:t>2020/9/8</a:t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756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C49333F-2A0A-CD41-AAC9-AF88799DCA73}" type="datetime1">
              <a:rPr lang="zh-CN" altLang="en-US" smtClean="0"/>
              <a:t>2020/9/8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792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统计学 </a:t>
            </a:r>
            <a:r>
              <a:rPr lang="en-US" altLang="zh-CN" dirty="0"/>
              <a:t>+</a:t>
            </a:r>
            <a:r>
              <a:rPr lang="zh-CN" altLang="en-US" dirty="0"/>
              <a:t> 数据挖掘案例 </a:t>
            </a:r>
            <a:endParaRPr lang="en-HK" altLang="zh-CN" dirty="0"/>
          </a:p>
          <a:p>
            <a:endParaRPr lang="en-HK" altLang="zh-CN" dirty="0"/>
          </a:p>
          <a:p>
            <a:r>
              <a:rPr lang="zh-CN" altLang="en-US" dirty="0"/>
              <a:t>编程练习 </a:t>
            </a:r>
            <a:r>
              <a:rPr lang="en-US" altLang="zh-CN" dirty="0"/>
              <a:t>+</a:t>
            </a:r>
            <a:r>
              <a:rPr lang="zh-CN" altLang="en-US" dirty="0"/>
              <a:t> 实践平台</a:t>
            </a:r>
            <a:endParaRPr lang="en-HK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4531C36-BC20-5048-87C7-EAB6FB3AEE87}" type="datetime1">
              <a:rPr lang="zh-CN" altLang="en-US" smtClean="0"/>
              <a:t>2020/9/8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91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20F7-62BD-3D45-8A3F-2E979773D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6082"/>
            <a:ext cx="6858000" cy="1991325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FAD18-40F1-8B4A-9415-D73DAF500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4200"/>
            <a:ext cx="6858000" cy="13809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D2458-BB17-9D43-8DC9-C43D74F9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9AB3A824-1A51-4B26-AD58-A6D8E14F6C04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E5C69-6693-8D42-BE61-F460E583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DEEE-F873-C544-A486-DB8B14D2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1584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E7F3-2A5F-8341-AF77-9D119D63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525"/>
            <a:ext cx="7886700" cy="110555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3C060-549F-6D4E-9AB8-06B25267A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522622"/>
            <a:ext cx="7886700" cy="36291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D1C3-5BED-5748-9D24-FC34C9F6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D857E33E-8B18-4087-B112-809917729534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37B49-F0E8-8241-BA26-93FFB831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6B7A-C260-C140-8182-4440079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61487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A1D2C-8B9E-E049-B20F-B7AA95027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524"/>
            <a:ext cx="1971675" cy="484723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C0E7A-F9A7-B845-A7BA-081FF6EC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524"/>
            <a:ext cx="5800725" cy="48472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884A-D7D8-7F42-9426-16B2F4BF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D3FFE419-2371-464F-8239-3959401C3561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3DAC1-B7B8-9042-8B71-4FD69644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0A80-77AF-904B-8B61-6BAC9F23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725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3770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7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5" name="Rectangle 33"/>
          <p:cNvSpPr>
            <a:spLocks noChangeArrowheads="1"/>
          </p:cNvSpPr>
          <p:nvPr userDrawn="1"/>
        </p:nvSpPr>
        <p:spPr bwMode="auto">
          <a:xfrm>
            <a:off x="0" y="508480"/>
            <a:ext cx="9144000" cy="95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" name="Line 34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" name="Text Box 45"/>
          <p:cNvSpPr txBox="1">
            <a:spLocks noChangeArrowheads="1"/>
          </p:cNvSpPr>
          <p:nvPr userDrawn="1"/>
        </p:nvSpPr>
        <p:spPr bwMode="auto">
          <a:xfrm>
            <a:off x="2590800" y="4131400"/>
            <a:ext cx="3124200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gray">
          <a:xfrm>
            <a:off x="0" y="382440"/>
            <a:ext cx="9144000" cy="146188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235" y="1187045"/>
            <a:ext cx="868680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数据挖掘方法及应用</a:t>
            </a:r>
            <a:endParaRPr lang="zh-CN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Rectangle 29"/>
          <p:cNvSpPr>
            <a:spLocks noChangeArrowheads="1"/>
          </p:cNvSpPr>
          <p:nvPr userDrawn="1"/>
        </p:nvSpPr>
        <p:spPr bwMode="gray">
          <a:xfrm>
            <a:off x="0" y="1905"/>
            <a:ext cx="9142730" cy="10947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3439160" y="4399915"/>
            <a:ext cx="534987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  王斌会 教授</a:t>
            </a:r>
          </a:p>
        </p:txBody>
      </p:sp>
      <p:sp>
        <p:nvSpPr>
          <p:cNvPr id="22" name="TextBox 16"/>
          <p:cNvSpPr txBox="1"/>
          <p:nvPr userDrawn="1"/>
        </p:nvSpPr>
        <p:spPr>
          <a:xfrm>
            <a:off x="7620" y="510540"/>
            <a:ext cx="484568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56842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charset="-122"/>
              </a:rPr>
              <a:t>数据科学与大数据技术系列之</a:t>
            </a:r>
          </a:p>
        </p:txBody>
      </p:sp>
      <p:pic>
        <p:nvPicPr>
          <p:cNvPr id="3" name="图片 2" descr="封面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1837055"/>
            <a:ext cx="3152775" cy="3891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artplus_nature_naturalcity42_i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56425" y="2796640"/>
            <a:ext cx="1654175" cy="73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artplus_nature_naturalcity42_b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95888" y="2583450"/>
            <a:ext cx="2971800" cy="4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artplus_nature_naturalcity42_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873240" y="1483448"/>
            <a:ext cx="1546225" cy="13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artplus_nature_naturalcity42_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626100" y="2387473"/>
            <a:ext cx="623888" cy="48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879822" y="2116920"/>
            <a:ext cx="43033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课程就介绍到这里！</a:t>
            </a:r>
            <a:endParaRPr lang="en-US" altLang="zh-CN" sz="3600" b="1" cap="none" spc="0"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欢迎大家继续学习</a:t>
            </a:r>
            <a:r>
              <a:rPr lang="en-US" altLang="zh-CN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~</a:t>
            </a:r>
            <a:endParaRPr lang="en-US" altLang="zh-CN" sz="36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852805" y="3945255"/>
            <a:ext cx="403161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王斌会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2019.8.1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07910" y="5103495"/>
            <a:ext cx="1687830" cy="543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8EF4-6CD6-7547-A95E-0028056E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525"/>
            <a:ext cx="7886700" cy="110555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D61CB-0B8E-4C4F-8B23-993014E5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2622"/>
            <a:ext cx="7886700" cy="36291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0FD17-EB1D-824A-A0EC-9C6E4B73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97D162C4-EDD9-4389-A98B-B87ECEA2A816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FB08-4B92-264C-8786-0D4CFC5C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6D6AD-8559-364E-B915-0FE0514C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50481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2C81-C87B-0746-804B-0A21321B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5970"/>
            <a:ext cx="7886700" cy="2379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9FE0-DD32-E642-9CB7-CA5BA8C95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7740"/>
            <a:ext cx="7886700" cy="12511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1C9AB-04DC-3046-831C-48962E4F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3E5059C3-6A89-4494-99FF-5A4D6FFD50EB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7655-AC10-8141-9861-E27C4B05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B094-21C9-5148-96C9-FF23E819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35698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5D78-A757-0C40-81F3-057D8D6A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525"/>
            <a:ext cx="7886700" cy="110555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7006-9E32-0C40-B0CC-EDAB996FA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2622"/>
            <a:ext cx="3886200" cy="36291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7B78B-D124-C349-8B20-D93162A40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2622"/>
            <a:ext cx="3886200" cy="36291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73ABC-6D73-204D-BADC-E5326E84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CA954B2F-12DE-47F5-8894-472B206D2E1E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B9768-1AB4-B040-9988-AF95A98B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5ED14-C5DB-864C-BCBD-F6F133A7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05136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A607-28BA-244A-ADF8-4C3EF2CB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525"/>
            <a:ext cx="7886700" cy="110555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1F005-CA8D-7542-AA79-556A9266A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2137"/>
            <a:ext cx="3868340" cy="6871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929F4-9564-BB4D-A9B8-984BB7822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9302"/>
            <a:ext cx="3868340" cy="307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CBFEE-A526-9649-9B70-AEF18A936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2137"/>
            <a:ext cx="3887391" cy="6871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6C4D7-334D-F54D-BE85-940FCFDC4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9302"/>
            <a:ext cx="3887391" cy="30730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6DA8A-CE39-AD4F-BE6E-88697EFF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B769B-2339-A34C-ADC8-21CD6EA9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66E6-5D6F-954D-A0C2-84C452D1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287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94BD-5D16-674A-BC7D-90FEA641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525"/>
            <a:ext cx="7886700" cy="110555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A5C8C-3461-9D42-AC7B-83542042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1FAF3416-4057-4DAA-829D-4CA07428D088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49F94-185B-B244-B3ED-6FEEB18D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C64FE-E272-524B-A2A9-C9C7F92F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91389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F671-85B6-8545-B7F8-78EEC827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921D9284-D300-4297-87F7-E791DCC15DB1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9B0E3-25A3-AB4D-8FC3-AF607811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78778-FA31-744A-9446-7216C597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8713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9A6E-60CF-E24F-9AD9-00C11E91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318"/>
            <a:ext cx="2949178" cy="133461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5D20-6506-2A4F-8E70-9EF9653EC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3540"/>
            <a:ext cx="4629150" cy="40647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A2697-547D-EC48-87C2-C5F1578A3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5929"/>
            <a:ext cx="2949178" cy="3178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A4F3B-6EDD-6E4D-A210-EA947332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37D525BB-DA17-4BA0-B3C8-3AC3ABC827E6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2947F-EC11-1645-9358-F8C03EDE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6CECE-F595-2341-84C3-01A3C7FB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2006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E7FF-13F7-0349-8582-0C4E4638F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318"/>
            <a:ext cx="2949178" cy="133461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3952B-0869-2840-AAD9-ED4FDA3E1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3540"/>
            <a:ext cx="4629150" cy="406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8E8C5-BD20-4942-82A3-5CC68AEC1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5929"/>
            <a:ext cx="2949178" cy="3178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4FDE-36DF-7548-9566-746651D0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B16C4C9A-3960-41CF-A4E9-2A8FB932454B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AE1A-7926-8B4E-9F4C-4281093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DF595-E3F0-E349-A5BB-6E11D4B1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70157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64B19-897C-F74F-89A8-E2C37A8F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525"/>
            <a:ext cx="7886700" cy="110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16E10-A2DC-A944-AB3D-AE64EC81B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2622"/>
            <a:ext cx="7886700" cy="36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545B-4B8C-8940-9FAD-D38A33E12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301374"/>
            <a:ext cx="2057400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DB545-96B2-594C-A27E-5B8CF9743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01374"/>
            <a:ext cx="3086100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5DBF-0176-404D-B0D3-6614DA710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301374"/>
            <a:ext cx="2057400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60CED045-B554-1F44-8A71-0E92FFA9FF2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DF0B528-B10B-1143-9124-E5BDD0BF2F8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grpSp>
        <p:nvGrpSpPr>
          <p:cNvPr id="9" name="Group 31">
            <a:extLst>
              <a:ext uri="{FF2B5EF4-FFF2-40B4-BE49-F238E27FC236}">
                <a16:creationId xmlns:a16="http://schemas.microsoft.com/office/drawing/2014/main" id="{B9610505-A0BC-9C43-A206-7F0CC1E9ED10}"/>
              </a:ext>
            </a:extLst>
          </p:cNvPr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25B8C69F-EA0C-6541-ABC9-21FF13626BA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BF276-A971-9C4C-89CA-E2C3F50154D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D84B1-DC90-E84C-9C2F-6BF15952CD5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5A3A2AF5-DC9C-AE47-BFA1-CF623D6E160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A2428967-3EC0-0F4F-B4A9-BDAEE4CDF5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28D2A10B-F719-9F47-A737-BB8A32F5A52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  <p:sp>
        <p:nvSpPr>
          <p:cNvPr id="16" name="Rectangle 26">
            <a:extLst>
              <a:ext uri="{FF2B5EF4-FFF2-40B4-BE49-F238E27FC236}">
                <a16:creationId xmlns:a16="http://schemas.microsoft.com/office/drawing/2014/main" id="{F790D8E6-6093-3B48-A41E-60E706C5E35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69875" y="0"/>
            <a:ext cx="284163" cy="5746883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2F4B16D7-AAE2-5F4A-989D-EF21DB02614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12700" y="0"/>
            <a:ext cx="330200" cy="5742911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A6BDB6E8-59AE-2440-94E6-CB3236C6892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749300" y="19863"/>
            <a:ext cx="71438" cy="5732317"/>
          </a:xfrm>
          <a:prstGeom prst="rect">
            <a:avLst/>
          </a:prstGeom>
          <a:solidFill>
            <a:srgbClr val="4A9ACC">
              <a:alpha val="2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BA858CFD-3CF6-D140-B559-7A8073C11E4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08000" y="0"/>
            <a:ext cx="168275" cy="5727021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50EDA07A-7272-5D4B-8113-568C719E7C7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85800" y="0"/>
            <a:ext cx="114300" cy="573231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53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3649" r:id="rId13"/>
    <p:sldLayoutId id="2147483651" r:id="rId14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susanliu@jnu.edu.cn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lab-x.com/details/v5?id=5270&amp;isView=true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008A9-ACA7-7B4A-B2D6-7973E4447AA7}"/>
              </a:ext>
            </a:extLst>
          </p:cNvPr>
          <p:cNvSpPr/>
          <p:nvPr/>
        </p:nvSpPr>
        <p:spPr>
          <a:xfrm>
            <a:off x="1447800" y="726281"/>
            <a:ext cx="4801314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数据挖掘与分析</a:t>
            </a:r>
            <a:endParaRPr lang="en-HK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en-HK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en-HK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202009</a:t>
            </a:r>
            <a:endParaRPr lang="en-HK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刘倩</a:t>
            </a:r>
            <a:endParaRPr lang="en-HK" altLang="zh-CN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tsusanliu</a:t>
            </a:r>
            <a:r>
              <a:rPr lang="en-US" altLang="zh-CN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@jnu.edu.cn</a:t>
            </a:r>
            <a:endParaRPr lang="en-US" altLang="zh-CN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00385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3325813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数据分析网站</a:t>
            </a: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90671" y="31750"/>
            <a:ext cx="3243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Rstat.leanote.com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0" y="677545"/>
            <a:ext cx="6200775" cy="5028565"/>
          </a:xfrm>
          <a:prstGeom prst="rect">
            <a:avLst/>
          </a:prstGeom>
        </p:spPr>
      </p:pic>
    </p:spTree>
  </p:cSld>
  <p:clrMapOvr>
    <a:masterClrMapping/>
  </p:clrMapOvr>
  <p:transition advTm="4286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4010025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Python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学习网站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83113" y="107950"/>
            <a:ext cx="36785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http://blog.leanote.com/DaPy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703580"/>
            <a:ext cx="8067040" cy="4970780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</p:spTree>
  </p:cSld>
  <p:clrMapOvr>
    <a:masterClrMapping/>
  </p:clrMapOvr>
  <p:transition advTm="4286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9160" y="91440"/>
            <a:ext cx="332486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学习网站</a:t>
            </a: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399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数据分析基础教程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60383" y="85090"/>
            <a:ext cx="36785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  <a:cs typeface="+mj-lt"/>
                <a:sym typeface="+mn-ea"/>
              </a:rPr>
              <a:t>http://blog.leanote.com/DaPy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671830"/>
            <a:ext cx="7086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7100"/>
      </p:ext>
    </p:extLst>
  </p:cSld>
  <p:clrMapOvr>
    <a:masterClrMapping/>
  </p:clrMapOvr>
  <p:transition advTm="4286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332486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教材大纲</a:t>
            </a: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399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数据分析基础教程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35" y="958850"/>
            <a:ext cx="1728470" cy="4497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05" y="966470"/>
            <a:ext cx="1391285" cy="4511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0" y="966470"/>
            <a:ext cx="1376680" cy="44462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170" y="970915"/>
            <a:ext cx="1376680" cy="44494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405" y="974090"/>
            <a:ext cx="1644015" cy="4481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" y="953135"/>
            <a:ext cx="1520825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7273"/>
      </p:ext>
    </p:extLst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5CE1B-692D-2C41-9D91-5E2469B8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61231"/>
            <a:ext cx="5791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80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10F23-40D0-8D49-BE78-7305F695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7"/>
            <a:ext cx="1499995" cy="5719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E25A5-2086-1D42-AA08-BAB060F30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68" y="-16415"/>
            <a:ext cx="1696206" cy="5719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C72CD-25ED-0141-8C28-4E5F376A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00" y="-32829"/>
            <a:ext cx="1782685" cy="5719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13A96-B18D-A34E-BF05-05D7D3493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71" y="-16415"/>
            <a:ext cx="1967202" cy="571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C94B6-E408-5346-8D46-80E843DFB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7" y="-4"/>
            <a:ext cx="2424682" cy="571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EBEA3B-3823-674A-9AB2-701DAE18B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6407"/>
            <a:ext cx="2912069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600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1A36A-4646-F94C-A47E-01CE46354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5731"/>
            <a:ext cx="3911600" cy="544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0C0C6F-68E4-664E-88C8-1C0828C84767}"/>
              </a:ext>
            </a:extLst>
          </p:cNvPr>
          <p:cNvSpPr/>
          <p:nvPr/>
        </p:nvSpPr>
        <p:spPr>
          <a:xfrm>
            <a:off x="4826000" y="18296"/>
            <a:ext cx="4572000" cy="54245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  <a:latin typeface="Open Sans"/>
              </a:rPr>
              <a:t>PART I PRELIMINARIES</a:t>
            </a:r>
            <a:endParaRPr lang="en-HK" sz="1050" dirty="0">
              <a:solidFill>
                <a:schemeClr val="tx2">
                  <a:lumMod val="25000"/>
                </a:schemeClr>
              </a:solidFill>
              <a:latin typeface="Open Sans"/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  <a:latin typeface="Open Sans"/>
              </a:rPr>
              <a:t>CHAPTER 1 Introduction 3</a:t>
            </a: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2 Overview of the Data Mining Process 15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II DATA EXPLORATION AND DIMENSION REDUCTION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3 Data Visualization 55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4 Dimension Reduction 91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III PERFORMANCE EVALUATION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5 Evaluating Predictive Performance 117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IV PREDICTION AND CLASSIFICATION METHODS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6 Multiple Linear Regression 153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7 </a:t>
            </a:r>
            <a:r>
              <a:rPr lang="en-HK" sz="1050" b="1" i="1" dirty="0">
                <a:solidFill>
                  <a:schemeClr val="tx2">
                    <a:lumMod val="25000"/>
                  </a:schemeClr>
                </a:solidFill>
              </a:rPr>
              <a:t>k</a:t>
            </a: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-Nearest </a:t>
            </a:r>
            <a:r>
              <a:rPr lang="en-HK" sz="1050" b="1" dirty="0" err="1">
                <a:solidFill>
                  <a:schemeClr val="tx2">
                    <a:lumMod val="25000"/>
                  </a:schemeClr>
                </a:solidFill>
              </a:rPr>
              <a:t>Neighbors</a:t>
            </a: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 (</a:t>
            </a:r>
            <a:r>
              <a:rPr lang="en-HK" sz="1050" b="1" i="1" dirty="0" err="1">
                <a:solidFill>
                  <a:schemeClr val="tx2">
                    <a:lumMod val="25000"/>
                  </a:schemeClr>
                </a:solidFill>
              </a:rPr>
              <a:t>k</a:t>
            </a:r>
            <a:r>
              <a:rPr lang="en-HK" sz="1050" b="1" dirty="0" err="1">
                <a:solidFill>
                  <a:schemeClr val="tx2">
                    <a:lumMod val="25000"/>
                  </a:schemeClr>
                </a:solidFill>
              </a:rPr>
              <a:t>NN</a:t>
            </a: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) 173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8 The Naive Bayes Classifier 187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9 Classification and Regression Trees 205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10 Logistic Regression 237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11 Neural Nets 271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12 Discriminant Analysis 293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13 Combining Methods: Ensembles and Uplift </a:t>
            </a:r>
            <a:r>
              <a:rPr lang="en-HK" sz="1050" b="1" dirty="0" err="1">
                <a:solidFill>
                  <a:schemeClr val="tx2">
                    <a:lumMod val="25000"/>
                  </a:schemeClr>
                </a:solidFill>
              </a:rPr>
              <a:t>Modeling</a:t>
            </a: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 311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V MINING RELATIONSHIPS AMONG RECORDS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14 Association Rules and Collaborative Filtering 329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15 Cluster Analysis 357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VI FORECASTING TIME SERIES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16 Handling Time Series 387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17 Regression-Based Forecasting 401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18 Smoothing Methods 433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VII DATA ANALYTICS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19 Social Network Analytics 455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20 Text Mining 479</a:t>
            </a:r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PART VIII CASES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HK" sz="1050" b="1" dirty="0">
                <a:solidFill>
                  <a:schemeClr val="tx2">
                    <a:lumMod val="25000"/>
                  </a:schemeClr>
                </a:solidFill>
              </a:rPr>
              <a:t>CHAPTER 21 Cases 499</a:t>
            </a:r>
            <a:endParaRPr lang="en-HK" sz="1050" dirty="0">
              <a:solidFill>
                <a:schemeClr val="tx2">
                  <a:lumMod val="25000"/>
                </a:schemeClr>
              </a:solidFill>
            </a:endParaRPr>
          </a:p>
          <a:p>
            <a:br>
              <a:rPr lang="en-HK" sz="1050" dirty="0">
                <a:solidFill>
                  <a:schemeClr val="tx2">
                    <a:lumMod val="25000"/>
                  </a:schemeClr>
                </a:solidFill>
              </a:rPr>
            </a:br>
            <a:endParaRPr lang="en-HK" sz="1050" b="0" i="0" dirty="0">
              <a:solidFill>
                <a:schemeClr val="tx2">
                  <a:lumMod val="25000"/>
                </a:schemeClr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808460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1EA436-BB30-214A-B442-BDB1410E0F85}"/>
              </a:ext>
            </a:extLst>
          </p:cNvPr>
          <p:cNvSpPr/>
          <p:nvPr/>
        </p:nvSpPr>
        <p:spPr>
          <a:xfrm>
            <a:off x="838200" y="726281"/>
            <a:ext cx="9525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实验： 课件：</a:t>
            </a:r>
            <a:r>
              <a:rPr lang="en-HK" dirty="0">
                <a:solidFill>
                  <a:schemeClr val="tx2">
                    <a:lumMod val="25000"/>
                  </a:schemeClr>
                </a:solidFill>
              </a:rPr>
              <a:t>ppt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实践：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作业：</a:t>
            </a:r>
            <a:r>
              <a:rPr lang="en-HK" dirty="0">
                <a:solidFill>
                  <a:schemeClr val="tx2">
                    <a:lumMod val="25000"/>
                  </a:schemeClr>
                </a:solidFill>
              </a:rPr>
              <a:t>exercise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实践平台：</a:t>
            </a:r>
            <a:r>
              <a:rPr lang="en-HK" dirty="0">
                <a:solidFill>
                  <a:schemeClr val="tx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http://www.ilab-x.com/details/v5?id=5270&amp;isView=true</a:t>
            </a:r>
            <a:endParaRPr lang="en-HK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一、大数据分析基础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1.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文本抓取与挖掘：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2.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数值收集与管理：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二、可视化分析及模拟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3.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数据的可视化分析：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4.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统计模拟与描述分析：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三、模型预测及模拟仿真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5.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相关与回归模拟分析：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6.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预测模型及仿真研究：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四、综合评价及模拟仿真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7.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综合分析及模拟评价：</a:t>
            </a:r>
          </a:p>
          <a:p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      </a:t>
            </a:r>
            <a:r>
              <a:rPr lang="en-US" altLang="zh-CN" dirty="0">
                <a:solidFill>
                  <a:schemeClr val="tx2">
                    <a:lumMod val="25000"/>
                  </a:schemeClr>
                </a:solidFill>
              </a:rPr>
              <a:t>8. </a:t>
            </a:r>
            <a:r>
              <a:rPr lang="zh-CN" altLang="en-US" dirty="0">
                <a:solidFill>
                  <a:schemeClr val="tx2">
                    <a:lumMod val="25000"/>
                  </a:schemeClr>
                </a:solidFill>
              </a:rPr>
              <a:t>综合指数及仿真研究：</a:t>
            </a:r>
          </a:p>
        </p:txBody>
      </p:sp>
    </p:spTree>
    <p:extLst>
      <p:ext uri="{BB962C8B-B14F-4D97-AF65-F5344CB8AC3E}">
        <p14:creationId xmlns:p14="http://schemas.microsoft.com/office/powerpoint/2010/main" val="77812736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6B3BCE-C9CA-2044-856F-0C5207756936}"/>
              </a:ext>
            </a:extLst>
          </p:cNvPr>
          <p:cNvSpPr txBox="1"/>
          <p:nvPr/>
        </p:nvSpPr>
        <p:spPr>
          <a:xfrm>
            <a:off x="990600" y="878681"/>
            <a:ext cx="59422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Python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统计学 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数据挖掘案例 </a:t>
            </a:r>
            <a:endParaRPr lang="en-HK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endParaRPr lang="en-HK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课程练习 </a:t>
            </a:r>
            <a:r>
              <a:rPr lang="en-US" altLang="zh-CN" sz="3200" dirty="0">
                <a:solidFill>
                  <a:schemeClr val="tx2">
                    <a:lumMod val="25000"/>
                  </a:schemeClr>
                </a:solidFill>
              </a:rPr>
              <a:t>+</a:t>
            </a:r>
            <a:r>
              <a:rPr lang="zh-CN" altLang="en-US" sz="3200" dirty="0">
                <a:solidFill>
                  <a:schemeClr val="tx2">
                    <a:lumMod val="25000"/>
                  </a:schemeClr>
                </a:solidFill>
              </a:rPr>
              <a:t> 实践平台</a:t>
            </a:r>
            <a:endParaRPr lang="en-HK" altLang="zh-CN" sz="3200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6FD36-EB93-B743-AF7F-125379A4F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46299"/>
            <a:ext cx="7391400" cy="21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742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68515-7B71-2249-BB6F-613CCFB5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56"/>
            <a:ext cx="9144000" cy="54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66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774D7-181A-0341-AEA6-7046935E0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1" y="0"/>
            <a:ext cx="7693678" cy="5719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FB8416-5CD9-9A49-85A0-A8F2D9E5BAAD}"/>
              </a:ext>
            </a:extLst>
          </p:cNvPr>
          <p:cNvSpPr/>
          <p:nvPr/>
        </p:nvSpPr>
        <p:spPr>
          <a:xfrm>
            <a:off x="4343400" y="26908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Why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？数据挖掘与分析</a:t>
            </a:r>
            <a:endParaRPr lang="en-HK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35431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43795-E6D0-9D4D-B19D-04484C47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0" y="0"/>
            <a:ext cx="8473420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995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14D5-1B28-CF4B-B228-79A358FF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0" y="0"/>
            <a:ext cx="7620140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597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C88F2-FB95-1048-8C0B-69E03C68F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1" y="0"/>
            <a:ext cx="8351797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566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B4A75-A8B7-7348-AFB7-F341B95BC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" y="0"/>
            <a:ext cx="8965893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9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A75F1-EFE3-0A4B-A107-091BD2585D31}"/>
              </a:ext>
            </a:extLst>
          </p:cNvPr>
          <p:cNvSpPr/>
          <p:nvPr/>
        </p:nvSpPr>
        <p:spPr>
          <a:xfrm>
            <a:off x="2470976" y="2674422"/>
            <a:ext cx="4149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686363"/>
                </a:solidFill>
                <a:latin typeface="FranklinGothic"/>
              </a:rPr>
              <a:t>Edit</a:t>
            </a:r>
            <a:r>
              <a:rPr lang="en-US" dirty="0">
                <a:solidFill>
                  <a:srgbClr val="686363"/>
                </a:solidFill>
                <a:latin typeface="FranklinGothic"/>
              </a:rPr>
              <a:t>ed</a:t>
            </a:r>
            <a:r>
              <a:rPr lang="en-HK" dirty="0">
                <a:solidFill>
                  <a:srgbClr val="686363"/>
                </a:solidFill>
                <a:latin typeface="FranklinGothic"/>
              </a:rPr>
              <a:t> </a:t>
            </a:r>
            <a:r>
              <a:rPr lang="en-US" dirty="0">
                <a:solidFill>
                  <a:srgbClr val="686363"/>
                </a:solidFill>
                <a:latin typeface="FranklinGothic"/>
              </a:rPr>
              <a:t>from:</a:t>
            </a:r>
            <a:r>
              <a:rPr lang="en-HK" dirty="0">
                <a:solidFill>
                  <a:srgbClr val="686363"/>
                </a:solidFill>
                <a:latin typeface="FranklinGothic"/>
              </a:rPr>
              <a:t> professor </a:t>
            </a:r>
            <a:r>
              <a:rPr lang="en-HK" dirty="0" err="1">
                <a:solidFill>
                  <a:srgbClr val="686363"/>
                </a:solidFill>
                <a:latin typeface="FranklinGothic"/>
              </a:rPr>
              <a:t>Binghui</a:t>
            </a:r>
            <a:r>
              <a:rPr lang="en-HK" dirty="0">
                <a:solidFill>
                  <a:srgbClr val="686363"/>
                </a:solidFill>
                <a:latin typeface="FranklinGothic"/>
              </a:rPr>
              <a:t> Wang</a:t>
            </a:r>
          </a:p>
          <a:p>
            <a:r>
              <a:rPr lang="en-HK" dirty="0" err="1">
                <a:solidFill>
                  <a:srgbClr val="686363"/>
                </a:solidFill>
                <a:latin typeface="FranklinGothic"/>
              </a:rPr>
              <a:t>Shmueli</a:t>
            </a:r>
            <a:r>
              <a:rPr lang="en-HK" dirty="0">
                <a:solidFill>
                  <a:srgbClr val="686363"/>
                </a:solidFill>
                <a:latin typeface="FranklinGothic"/>
              </a:rPr>
              <a:t>, Bruce, </a:t>
            </a:r>
            <a:r>
              <a:rPr lang="en-HK" dirty="0" err="1">
                <a:solidFill>
                  <a:srgbClr val="686363"/>
                </a:solidFill>
                <a:latin typeface="FranklinGothic"/>
              </a:rPr>
              <a:t>Yahav</a:t>
            </a:r>
            <a:r>
              <a:rPr lang="en-HK" dirty="0">
                <a:solidFill>
                  <a:srgbClr val="686363"/>
                </a:solidFill>
                <a:latin typeface="FranklinGothic"/>
              </a:rPr>
              <a:t>, Patel &amp; </a:t>
            </a:r>
            <a:r>
              <a:rPr lang="en-HK" dirty="0" err="1">
                <a:solidFill>
                  <a:srgbClr val="686363"/>
                </a:solidFill>
                <a:latin typeface="FranklinGothic"/>
              </a:rPr>
              <a:t>Lichtendahl</a:t>
            </a:r>
            <a:endParaRPr lang="en-HK" dirty="0">
              <a:solidFill>
                <a:srgbClr val="686363"/>
              </a:solidFill>
              <a:latin typeface="FranklinGothic"/>
            </a:endParaRPr>
          </a:p>
          <a:p>
            <a:r>
              <a:rPr lang="en-HK" dirty="0">
                <a:solidFill>
                  <a:srgbClr val="686363"/>
                </a:solidFill>
                <a:latin typeface="FranklinGothic"/>
              </a:rPr>
              <a:t> </a:t>
            </a:r>
            <a:endParaRPr lang="en-H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667852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9D7C0-6D30-D645-B91F-E69144C9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8" y="0"/>
            <a:ext cx="7650183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39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E5FF1-C874-8346-AD00-0A3C2644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25897"/>
            <a:ext cx="7899400" cy="482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370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18A556-D522-3641-8ED5-792C01A590F7}"/>
              </a:ext>
            </a:extLst>
          </p:cNvPr>
          <p:cNvSpPr/>
          <p:nvPr/>
        </p:nvSpPr>
        <p:spPr>
          <a:xfrm>
            <a:off x="914400" y="802481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solidFill>
                  <a:srgbClr val="222222"/>
                </a:solidFill>
              </a:rPr>
              <a:t>Liu, Q., Zheng, Z., Zheng, J., Chen, Q., Liu, G., Chen, S., ... &amp; Zhang, C. J. (2020). Health Communication Through News Media During the Early Stage of the COVID-19 Outbreak in China: Digital Topic </a:t>
            </a:r>
            <a:r>
              <a:rPr lang="en-HK" dirty="0" err="1">
                <a:solidFill>
                  <a:srgbClr val="222222"/>
                </a:solidFill>
              </a:rPr>
              <a:t>Modeling</a:t>
            </a:r>
            <a:r>
              <a:rPr lang="en-HK" dirty="0">
                <a:solidFill>
                  <a:srgbClr val="222222"/>
                </a:solidFill>
              </a:rPr>
              <a:t> Approach. </a:t>
            </a:r>
            <a:r>
              <a:rPr lang="en-HK" i="1" dirty="0">
                <a:solidFill>
                  <a:srgbClr val="222222"/>
                </a:solidFill>
              </a:rPr>
              <a:t>Journal of Medical Internet Research</a:t>
            </a:r>
            <a:r>
              <a:rPr lang="en-HK" dirty="0">
                <a:solidFill>
                  <a:srgbClr val="222222"/>
                </a:solidFill>
              </a:rPr>
              <a:t>, </a:t>
            </a:r>
            <a:r>
              <a:rPr lang="en-HK" i="1" dirty="0">
                <a:solidFill>
                  <a:srgbClr val="222222"/>
                </a:solidFill>
              </a:rPr>
              <a:t>22</a:t>
            </a:r>
            <a:r>
              <a:rPr lang="en-HK" dirty="0">
                <a:solidFill>
                  <a:srgbClr val="222222"/>
                </a:solidFill>
              </a:rPr>
              <a:t>(4), e19118.（SCI，A1）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E39078-B5AB-8C46-8522-E4EA1104130C}"/>
              </a:ext>
            </a:extLst>
          </p:cNvPr>
          <p:cNvSpPr/>
          <p:nvPr/>
        </p:nvSpPr>
        <p:spPr>
          <a:xfrm>
            <a:off x="914400" y="2562791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solidFill>
                  <a:srgbClr val="222222"/>
                </a:solidFill>
              </a:rPr>
              <a:t>Zhong, B., Huang, Y., &amp; Liu, Q(</a:t>
            </a:r>
            <a:r>
              <a:rPr lang="zh-CN" altLang="en-US" dirty="0">
                <a:solidFill>
                  <a:srgbClr val="222222"/>
                </a:solidFill>
              </a:rPr>
              <a:t>通讯作者</a:t>
            </a:r>
            <a:r>
              <a:rPr lang="en-US" altLang="zh-CN" dirty="0">
                <a:solidFill>
                  <a:srgbClr val="222222"/>
                </a:solidFill>
              </a:rPr>
              <a:t>). (2020). </a:t>
            </a:r>
            <a:r>
              <a:rPr lang="en-HK" dirty="0">
                <a:solidFill>
                  <a:srgbClr val="222222"/>
                </a:solidFill>
              </a:rPr>
              <a:t>Mental health toll from the coronavirus: Social media usage reveals Wuhan residents’ depression and secondary trauma in the COVID-19 outbreak. </a:t>
            </a:r>
            <a:r>
              <a:rPr lang="en-HK" i="1" dirty="0">
                <a:solidFill>
                  <a:srgbClr val="222222"/>
                </a:solidFill>
              </a:rPr>
              <a:t>Computers in Human </a:t>
            </a:r>
            <a:r>
              <a:rPr lang="en-HK" i="1" dirty="0" err="1">
                <a:solidFill>
                  <a:srgbClr val="222222"/>
                </a:solidFill>
              </a:rPr>
              <a:t>Behavior</a:t>
            </a:r>
            <a:r>
              <a:rPr lang="en-HK" dirty="0">
                <a:solidFill>
                  <a:srgbClr val="222222"/>
                </a:solidFill>
              </a:rPr>
              <a:t>, 106524.（SSCI，A1）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745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3325813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课程用书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5360" y="989965"/>
            <a:ext cx="7846695" cy="4351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1600" kern="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教学教材：</a:t>
            </a:r>
          </a:p>
          <a:p>
            <a:pPr marL="342900" indent="-342900" algn="l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王斌会、王术《</a:t>
            </a:r>
            <a:r>
              <a:rPr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Python数据挖掘方法及应用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>
              <a:lnSpc>
                <a:spcPct val="125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 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2019.3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电子工业出版社  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辅助教材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王斌会、王术编著《</a:t>
            </a:r>
            <a:r>
              <a:rPr lang="en-US" altLang="zh-CN" sz="1600" b="1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Python</a:t>
            </a:r>
            <a:r>
              <a:rPr lang="zh-CN" altLang="en-US" sz="1600" b="1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数据分析基础教程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 2018.10 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电子工业出版社</a:t>
            </a:r>
            <a:endParaRPr lang="en-US" altLang="zh-CN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张良均 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 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王路 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 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谭立云 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 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苏剑林《 </a:t>
            </a:r>
            <a:r>
              <a:rPr lang="en-HK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Python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数据分析与挖掘实战》</a:t>
            </a:r>
            <a:b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  </a:t>
            </a:r>
            <a: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机械工业出版社</a:t>
            </a: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b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r>
              <a:rPr lang="en-US" altLang="en-US" sz="20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Shmueli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, G., Bruce, P. C., </a:t>
            </a:r>
            <a:r>
              <a:rPr lang="en-US" altLang="en-US" sz="20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Yahav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, I., Patel, N. R., &amp; </a:t>
            </a:r>
            <a:r>
              <a:rPr lang="en-US" altLang="en-US" sz="20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Lichtendahl</a:t>
            </a:r>
            <a:r>
              <a:rPr lang="en-US" altLang="en-US" sz="20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ea typeface="ArialMT"/>
              </a:rPr>
              <a:t> Jr, K. C. (2017). </a:t>
            </a:r>
            <a:r>
              <a:rPr lang="en-HK" b="1" dirty="0">
                <a:solidFill>
                  <a:schemeClr val="tx2">
                    <a:lumMod val="25000"/>
                  </a:schemeClr>
                </a:solidFill>
              </a:rPr>
              <a:t>Data Mining for Business Analytics: Concepts, Techniques, and Applications in R</a:t>
            </a:r>
          </a:p>
          <a:p>
            <a:pPr algn="l">
              <a:lnSpc>
                <a:spcPct val="130000"/>
              </a:lnSpc>
            </a:pPr>
            <a:endParaRPr lang="en-US" altLang="zh-CN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</a:p>
          <a:p>
            <a:pPr>
              <a:lnSpc>
                <a:spcPct val="130000"/>
              </a:lnSpc>
            </a:pPr>
            <a:br>
              <a:rPr lang="zh-CN" altLang="en-US" sz="1600" dirty="0">
                <a:solidFill>
                  <a:schemeClr val="tx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</a:b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>
              <a:solidFill>
                <a:schemeClr val="tx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3325813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课程安排</a:t>
            </a:r>
          </a:p>
        </p:txBody>
      </p:sp>
      <p:sp>
        <p:nvSpPr>
          <p:cNvPr id="48742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1300163" y="762000"/>
            <a:ext cx="7843837" cy="1816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、在基本统计学原理学习的基础上，深入学习和掌握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【Python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数据挖掘方法及应用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、该门课程每周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课时，理论与上机结合。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37360" y="2822575"/>
            <a:ext cx="7005320" cy="2665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期末考核：</a:t>
            </a:r>
            <a:endParaRPr lang="zh-CN" altLang="en-US" sz="24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0" hangingPunct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总成绩 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平时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(20%)+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上机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(20%)</a:t>
            </a:r>
            <a:r>
              <a: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期末考试</a:t>
            </a:r>
            <a:r>
              <a: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0%)</a:t>
            </a:r>
            <a:endParaRPr lang="zh-CN" altLang="en-US" sz="24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考试方式</a:t>
            </a:r>
          </a:p>
          <a:p>
            <a:pPr marL="342900" indent="-342900" eaLnBrk="0" hangingPunct="0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平时</a:t>
            </a:r>
            <a:r>
              <a: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(20)</a:t>
            </a:r>
            <a:r>
              <a:rPr lang="zh-CN" altLang="en-US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：课堂</a:t>
            </a:r>
            <a:r>
              <a: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(40%)</a:t>
            </a:r>
            <a:r>
              <a:rPr lang="en-US" altLang="zh-CN" sz="20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0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出勤</a:t>
            </a:r>
            <a:r>
              <a:rPr lang="en-US" altLang="zh-CN" sz="20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(60%)</a:t>
            </a:r>
          </a:p>
          <a:p>
            <a:pPr marL="342900" indent="-342900" eaLnBrk="0" hangingPunct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上机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(20)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次作业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一次</a:t>
            </a:r>
            <a:r>
              <a:rPr lang="en-US" altLang="zh-CN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en-US" altLang="zh-CN" sz="24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0" hangingPunct="0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期末考试：闭卷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7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3325813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内容简介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720090"/>
            <a:ext cx="2251710" cy="4946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6760" y="1280795"/>
            <a:ext cx="5630545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书重点介绍Python语言数据处理与数据挖掘方面的应用技巧，内容主要包括数据分析基础知识（数据收集与分析软件、数据挖掘的分析基础、简单数据的统计分析），数据分析高级方法（多元数据的综合分析、时序数据的模型分析），大数据基本处理方法（大数据分析基础应用、文献计量与科研评价、社会网络分析方法、数据分析编程平台）等内容。附录中还提供了Python数据分析相关方法和函数等，方便读者随时查看。本书内容丰富、图文并茂、可操作性强且便于查阅，主要面向数据分析的读者，能有效帮助读者提高数据处理与分析水平，提升工作效率。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</p:spTree>
  </p:cSld>
  <p:clrMapOvr>
    <a:masterClrMapping/>
  </p:clrMapOvr>
  <p:transition advTm="4286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3325813" cy="400050"/>
          </a:xfrm>
          <a:prstGeom prst="rect">
            <a:avLst/>
          </a:prstGeo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教材大纲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53745"/>
            <a:ext cx="2301240" cy="4335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30" y="753745"/>
            <a:ext cx="2491740" cy="380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76835"/>
            <a:ext cx="2590800" cy="5591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4585970"/>
            <a:ext cx="1828800" cy="108204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-15875" y="629285"/>
            <a:ext cx="71755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sz="1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</a:p>
          <a:p>
            <a:endParaRPr sz="1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挖掘方法及应用</a:t>
            </a:r>
          </a:p>
        </p:txBody>
      </p: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1002</Words>
  <Application>Microsoft Macintosh PowerPoint</Application>
  <PresentationFormat>Custom</PresentationFormat>
  <Paragraphs>116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楷体</vt:lpstr>
      <vt:lpstr>FranklinGothic</vt:lpstr>
      <vt:lpstr>隶书</vt:lpstr>
      <vt:lpstr>微软雅黑</vt:lpstr>
      <vt:lpstr>Open Sans</vt:lpstr>
      <vt:lpstr>黑体</vt:lpstr>
      <vt:lpstr>华文楷体</vt:lpstr>
      <vt:lpstr>华文隶书</vt:lpstr>
      <vt:lpstr>华文新魏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课程用书</vt:lpstr>
      <vt:lpstr>课程安排</vt:lpstr>
      <vt:lpstr>内容简介</vt:lpstr>
      <vt:lpstr>教材大纲</vt:lpstr>
      <vt:lpstr>数据分析网站</vt:lpstr>
      <vt:lpstr>Python学习网站</vt:lpstr>
      <vt:lpstr>学习网站</vt:lpstr>
      <vt:lpstr>教材大纲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Susan</cp:lastModifiedBy>
  <cp:revision>950</cp:revision>
  <cp:lastPrinted>2113-01-01T00:00:00Z</cp:lastPrinted>
  <dcterms:created xsi:type="dcterms:W3CDTF">2113-01-01T00:00:00Z</dcterms:created>
  <dcterms:modified xsi:type="dcterms:W3CDTF">2020-09-08T17:21:19Z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2052-11.1.0.9339</vt:lpwstr>
  </property>
</Properties>
</file>